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86" r:id="rId8"/>
    <p:sldId id="264" r:id="rId9"/>
    <p:sldId id="265" r:id="rId10"/>
    <p:sldId id="266" r:id="rId11"/>
    <p:sldId id="267" r:id="rId12"/>
    <p:sldId id="284" r:id="rId13"/>
    <p:sldId id="285" r:id="rId14"/>
    <p:sldId id="287" r:id="rId15"/>
    <p:sldId id="268" r:id="rId16"/>
    <p:sldId id="269" r:id="rId17"/>
    <p:sldId id="271" r:id="rId18"/>
    <p:sldId id="270" r:id="rId19"/>
    <p:sldId id="288" r:id="rId20"/>
    <p:sldId id="272" r:id="rId21"/>
    <p:sldId id="276" r:id="rId22"/>
    <p:sldId id="273" r:id="rId23"/>
    <p:sldId id="274" r:id="rId24"/>
    <p:sldId id="275" r:id="rId25"/>
    <p:sldId id="289" r:id="rId26"/>
    <p:sldId id="277" r:id="rId27"/>
    <p:sldId id="278" r:id="rId28"/>
    <p:sldId id="279" r:id="rId29"/>
    <p:sldId id="280"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17"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16.04.2015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16.04.2015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16.04.2015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16.04.2015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элэ\Documents\ScanTo\Создать папку\Фотография (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870" t="27842" r="14554" b="12395"/>
          <a:stretch/>
        </p:blipFill>
        <p:spPr bwMode="auto">
          <a:xfrm rot="10800000">
            <a:off x="3383867" y="479402"/>
            <a:ext cx="2664296" cy="372790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 name="Лента лицом вверх 2"/>
          <p:cNvSpPr/>
          <p:nvPr/>
        </p:nvSpPr>
        <p:spPr>
          <a:xfrm>
            <a:off x="827584" y="4581128"/>
            <a:ext cx="7200800" cy="2016224"/>
          </a:xfrm>
          <a:prstGeom prst="ribbon2">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t-RU" dirty="0" smtClean="0"/>
              <a:t>Советлар Союзы Герое</a:t>
            </a:r>
          </a:p>
          <a:p>
            <a:pPr algn="ctr"/>
            <a:r>
              <a:rPr lang="tt-RU" dirty="0" smtClean="0"/>
              <a:t>Вәлиев Габделәхәт Габделгани улы.</a:t>
            </a:r>
            <a:endParaRPr lang="ru-RU" dirty="0"/>
          </a:p>
        </p:txBody>
      </p:sp>
    </p:spTree>
    <p:extLst>
      <p:ext uri="{BB962C8B-B14F-4D97-AF65-F5344CB8AC3E}">
        <p14:creationId xmlns:p14="http://schemas.microsoft.com/office/powerpoint/2010/main" val="232402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Лэлэ\Documents\ScanTo\Создать папку\Фотография (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392" t="62788" r="11200"/>
          <a:stretch/>
        </p:blipFill>
        <p:spPr bwMode="auto">
          <a:xfrm>
            <a:off x="4644008" y="836712"/>
            <a:ext cx="4176463" cy="2707600"/>
          </a:xfrm>
          <a:prstGeom prst="roundRect">
            <a:avLst>
              <a:gd name="adj" fmla="val 8594"/>
            </a:avLst>
          </a:prstGeom>
          <a:solidFill>
            <a:srgbClr val="FFFFFF">
              <a:shade val="85000"/>
            </a:srgbClr>
          </a:solidFill>
          <a:ln>
            <a:solidFill>
              <a:schemeClr val="accent1"/>
            </a:solidFill>
          </a:ln>
          <a:effectLst>
            <a:reflection blurRad="12700" stA="38000" endPos="28000" dist="5000" dir="5400000" sy="-100000" algn="bl" rotWithShape="0"/>
          </a:effectLst>
          <a:extLst/>
        </p:spPr>
      </p:pic>
      <p:sp>
        <p:nvSpPr>
          <p:cNvPr id="2" name="Скругленный прямоугольник 1"/>
          <p:cNvSpPr/>
          <p:nvPr/>
        </p:nvSpPr>
        <p:spPr>
          <a:xfrm>
            <a:off x="1187624" y="4797152"/>
            <a:ext cx="6912768"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t>1975 нче ел. Севастопол</a:t>
            </a:r>
            <a:r>
              <a:rPr lang="ru-RU" dirty="0" smtClean="0"/>
              <a:t>ь</a:t>
            </a:r>
            <a:r>
              <a:rPr lang="tt-RU" dirty="0" smtClean="0"/>
              <a:t>. ”Туганнар каберлегендә”</a:t>
            </a:r>
            <a:endParaRPr lang="ru-RU" dirty="0"/>
          </a:p>
        </p:txBody>
      </p:sp>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324495"/>
            <a:ext cx="3123631" cy="4006329"/>
          </a:xfrm>
          <a:prstGeom prst="roundRect">
            <a:avLst>
              <a:gd name="adj" fmla="val 8594"/>
            </a:avLst>
          </a:prstGeom>
          <a:solidFill>
            <a:srgbClr val="FFFFFF">
              <a:shade val="85000"/>
            </a:srgbClr>
          </a:solidFill>
          <a:ln w="9525">
            <a:solidFill>
              <a:schemeClr val="tx1"/>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057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 fill="hold"/>
                                        <p:tgtEl>
                                          <p:spTgt spid="9219"/>
                                        </p:tgtEl>
                                        <p:attrNameLst>
                                          <p:attrName>ppt_x</p:attrName>
                                        </p:attrNameLst>
                                      </p:cBhvr>
                                      <p:tavLst>
                                        <p:tav tm="0">
                                          <p:val>
                                            <p:strVal val="#ppt_x"/>
                                          </p:val>
                                        </p:tav>
                                        <p:tav tm="100000">
                                          <p:val>
                                            <p:strVal val="#ppt_x"/>
                                          </p:val>
                                        </p:tav>
                                      </p:tavLst>
                                    </p:anim>
                                    <p:anim calcmode="lin" valueType="num">
                                      <p:cBhvr additive="base">
                                        <p:cTn id="8"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218"/>
                                        </p:tgtEl>
                                        <p:attrNameLst>
                                          <p:attrName>style.visibility</p:attrName>
                                        </p:attrNameLst>
                                      </p:cBhvr>
                                      <p:to>
                                        <p:strVal val="visible"/>
                                      </p:to>
                                    </p:set>
                                    <p:anim calcmode="lin" valueType="num">
                                      <p:cBhvr additive="base">
                                        <p:cTn id="13" dur="500" fill="hold"/>
                                        <p:tgtEl>
                                          <p:spTgt spid="9218"/>
                                        </p:tgtEl>
                                        <p:attrNameLst>
                                          <p:attrName>ppt_x</p:attrName>
                                        </p:attrNameLst>
                                      </p:cBhvr>
                                      <p:tavLst>
                                        <p:tav tm="0">
                                          <p:val>
                                            <p:strVal val="#ppt_x"/>
                                          </p:val>
                                        </p:tav>
                                        <p:tav tm="100000">
                                          <p:val>
                                            <p:strVal val="#ppt_x"/>
                                          </p:val>
                                        </p:tav>
                                      </p:tavLst>
                                    </p:anim>
                                    <p:anim calcmode="lin" valueType="num">
                                      <p:cBhvr additive="base">
                                        <p:cTn id="14"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элэ\Documents\ScanTo\Создать папку\Фотография (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548680"/>
            <a:ext cx="3832910" cy="543611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Лэлэ\Documents\ScanTo\Создать папку\Фотография (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548681"/>
            <a:ext cx="3942863" cy="5592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13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Лэлэ\Documents\ScanTo\Создать папку\Фотография (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692696"/>
            <a:ext cx="3599309" cy="510480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Лэлэ\Documents\ScanTo\Создать папку\Фотография (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896950"/>
            <a:ext cx="3311277" cy="469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16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Лэлэ\Documents\ScanTo\Создать папку\Фотография (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476672"/>
            <a:ext cx="3744119" cy="5310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62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Лэлэ\Documents\ScanTo\Создать папку\Фотография (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04664"/>
            <a:ext cx="4031357" cy="5717571"/>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Лэлэ\Documents\ScanTo\Создать папку\Фотография (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622088"/>
            <a:ext cx="3860846" cy="5475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6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1)">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wheel(1)">
                                      <p:cBhvr>
                                        <p:cTn id="12"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Лэлэ\Documents\ScanTo\Создать папку\Фотография (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3503"/>
          <a:stretch/>
        </p:blipFill>
        <p:spPr bwMode="auto">
          <a:xfrm>
            <a:off x="1757715" y="762918"/>
            <a:ext cx="5440344" cy="3587660"/>
          </a:xfrm>
          <a:prstGeom prst="rect">
            <a:avLst/>
          </a:prstGeom>
          <a:solidFill>
            <a:srgbClr val="000000">
              <a:shade val="95000"/>
            </a:srgbClr>
          </a:solidFill>
          <a:ln w="444500" cap="sq">
            <a:solidFill>
              <a:schemeClr val="accent2"/>
            </a:solidFill>
            <a:miter lim="800000"/>
          </a:ln>
          <a:effectLst>
            <a:outerShdw blurRad="254000" dist="190500" dir="2700000" sy="90000" algn="bl" rotWithShape="0">
              <a:srgbClr val="000000">
                <a:alpha val="40000"/>
              </a:srgbClr>
            </a:outerShdw>
          </a:effectLst>
          <a:extLst/>
        </p:spPr>
      </p:pic>
      <p:sp>
        <p:nvSpPr>
          <p:cNvPr id="2" name="Табличка 1"/>
          <p:cNvSpPr/>
          <p:nvPr/>
        </p:nvSpPr>
        <p:spPr>
          <a:xfrm>
            <a:off x="1187624" y="5013176"/>
            <a:ext cx="6580527" cy="1656184"/>
          </a:xfrm>
          <a:prstGeom prst="plaqu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t-RU" dirty="0" smtClean="0">
                <a:solidFill>
                  <a:schemeClr val="tx2">
                    <a:lumMod val="75000"/>
                  </a:schemeClr>
                </a:solidFill>
              </a:rPr>
              <a:t>Улы Рәшит әтисенең сугышчан дуслары белән очрашуы.</a:t>
            </a:r>
          </a:p>
          <a:p>
            <a:pPr algn="ctr"/>
            <a:r>
              <a:rPr lang="tt-RU" dirty="0" smtClean="0">
                <a:solidFill>
                  <a:schemeClr val="tx2">
                    <a:lumMod val="75000"/>
                  </a:schemeClr>
                </a:solidFill>
              </a:rPr>
              <a:t>1975 нче ел . Севастопол</a:t>
            </a:r>
            <a:r>
              <a:rPr lang="ru-RU" dirty="0" smtClean="0">
                <a:solidFill>
                  <a:schemeClr val="tx2">
                    <a:lumMod val="75000"/>
                  </a:schemeClr>
                </a:solidFill>
              </a:rPr>
              <a:t>ь</a:t>
            </a:r>
            <a:r>
              <a:rPr lang="tt-RU" dirty="0" smtClean="0">
                <a:solidFill>
                  <a:schemeClr val="tx2">
                    <a:lumMod val="75000"/>
                  </a:schemeClr>
                </a:solidFill>
              </a:rPr>
              <a:t>.</a:t>
            </a:r>
            <a:endParaRPr lang="ru-RU" dirty="0">
              <a:solidFill>
                <a:schemeClr val="tx2">
                  <a:lumMod val="75000"/>
                </a:schemeClr>
              </a:solidFill>
            </a:endParaRPr>
          </a:p>
        </p:txBody>
      </p:sp>
    </p:spTree>
    <p:extLst>
      <p:ext uri="{BB962C8B-B14F-4D97-AF65-F5344CB8AC3E}">
        <p14:creationId xmlns:p14="http://schemas.microsoft.com/office/powerpoint/2010/main" val="275570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inVertical)">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Лэлэ\Documents\ScanTo\Создать папку\Фотография (1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237" t="60087" r="1863" b="4260"/>
          <a:stretch/>
        </p:blipFill>
        <p:spPr bwMode="auto">
          <a:xfrm>
            <a:off x="1547664" y="764704"/>
            <a:ext cx="5795802" cy="3154640"/>
          </a:xfrm>
          <a:prstGeom prst="rect">
            <a:avLst/>
          </a:prstGeom>
          <a:ln w="228600" cap="sq" cmpd="thickThin">
            <a:solidFill>
              <a:schemeClr val="accent5">
                <a:lumMod val="75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Пятиугольник 1"/>
          <p:cNvSpPr/>
          <p:nvPr/>
        </p:nvSpPr>
        <p:spPr>
          <a:xfrm>
            <a:off x="1187624" y="4653136"/>
            <a:ext cx="7056784" cy="1728192"/>
          </a:xfrm>
          <a:prstGeom prst="homePlat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tt-RU" dirty="0" smtClean="0">
                <a:solidFill>
                  <a:schemeClr val="accent2">
                    <a:lumMod val="75000"/>
                  </a:schemeClr>
                </a:solidFill>
              </a:rPr>
              <a:t>Геройның дуслары сугыштан исән-сау калып, һәр елны, җиңү көнендә очрашуга җыелалар.</a:t>
            </a:r>
            <a:endParaRPr lang="ru-RU" dirty="0">
              <a:solidFill>
                <a:schemeClr val="accent2">
                  <a:lumMod val="75000"/>
                </a:schemeClr>
              </a:solidFill>
            </a:endParaRPr>
          </a:p>
        </p:txBody>
      </p:sp>
    </p:spTree>
    <p:extLst>
      <p:ext uri="{BB962C8B-B14F-4D97-AF65-F5344CB8AC3E}">
        <p14:creationId xmlns:p14="http://schemas.microsoft.com/office/powerpoint/2010/main" val="95687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2290"/>
                                        </p:tgtEl>
                                        <p:attrNameLst>
                                          <p:attrName>style.visibility</p:attrName>
                                        </p:attrNameLst>
                                      </p:cBhvr>
                                      <p:to>
                                        <p:strVal val="visible"/>
                                      </p:to>
                                    </p:set>
                                    <p:animEffect transition="in" filter="circle(in)">
                                      <p:cBhvr>
                                        <p:cTn id="14"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Лэлэ\Documents\ScanTo\Создать папку\Фотография (10).jpg"/>
          <p:cNvPicPr>
            <a:picLocks noChangeAspect="1" noChangeArrowheads="1"/>
          </p:cNvPicPr>
          <p:nvPr/>
        </p:nvPicPr>
        <p:blipFill rotWithShape="1">
          <a:blip r:embed="rId2">
            <a:extLst>
              <a:ext uri="{28A0092B-C50C-407E-A947-70E740481C1C}">
                <a14:useLocalDpi xmlns:a14="http://schemas.microsoft.com/office/drawing/2010/main" val="0"/>
              </a:ext>
            </a:extLst>
          </a:blip>
          <a:srcRect l="2842" t="57386" r="2581"/>
          <a:stretch/>
        </p:blipFill>
        <p:spPr bwMode="auto">
          <a:xfrm>
            <a:off x="1403648" y="260648"/>
            <a:ext cx="6552728" cy="4187473"/>
          </a:xfrm>
          <a:prstGeom prst="roundRect">
            <a:avLst>
              <a:gd name="adj" fmla="val 4167"/>
            </a:avLst>
          </a:prstGeom>
          <a:solidFill>
            <a:srgbClr val="FFFFFF"/>
          </a:solidFill>
          <a:ln w="76200" cap="sq">
            <a:solidFill>
              <a:schemeClr val="accent6">
                <a:lumMod val="75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2" name="Блок-схема: перфолента 1"/>
          <p:cNvSpPr/>
          <p:nvPr/>
        </p:nvSpPr>
        <p:spPr>
          <a:xfrm>
            <a:off x="1187624" y="4786424"/>
            <a:ext cx="7488832" cy="1378880"/>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t-RU" dirty="0" smtClean="0">
                <a:solidFill>
                  <a:srgbClr val="0070C0"/>
                </a:solidFill>
              </a:rPr>
              <a:t>Севастопол</a:t>
            </a:r>
            <a:r>
              <a:rPr lang="ru-RU" dirty="0" smtClean="0">
                <a:solidFill>
                  <a:srgbClr val="0070C0"/>
                </a:solidFill>
              </a:rPr>
              <a:t>ь</a:t>
            </a:r>
            <a:r>
              <a:rPr lang="tt-RU" dirty="0" smtClean="0">
                <a:solidFill>
                  <a:srgbClr val="0070C0"/>
                </a:solidFill>
              </a:rPr>
              <a:t>. Кадерле кунакларны мәктәп укучылары очрашуга чакыралар.</a:t>
            </a:r>
            <a:endParaRPr lang="ru-RU" dirty="0">
              <a:solidFill>
                <a:srgbClr val="0070C0"/>
              </a:solidFill>
            </a:endParaRPr>
          </a:p>
        </p:txBody>
      </p:sp>
    </p:spTree>
    <p:extLst>
      <p:ext uri="{BB962C8B-B14F-4D97-AF65-F5344CB8AC3E}">
        <p14:creationId xmlns:p14="http://schemas.microsoft.com/office/powerpoint/2010/main" val="539175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Лэлэ\Documents\ScanTo\Создать папку\Фотография (13).jpg"/>
          <p:cNvPicPr>
            <a:picLocks noChangeAspect="1" noChangeArrowheads="1"/>
          </p:cNvPicPr>
          <p:nvPr/>
        </p:nvPicPr>
        <p:blipFill rotWithShape="1">
          <a:blip r:embed="rId2">
            <a:extLst>
              <a:ext uri="{28A0092B-C50C-407E-A947-70E740481C1C}">
                <a14:useLocalDpi xmlns:a14="http://schemas.microsoft.com/office/drawing/2010/main" val="0"/>
              </a:ext>
            </a:extLst>
          </a:blip>
          <a:srcRect l="12660" t="66333" r="6652" b="-1688"/>
          <a:stretch/>
        </p:blipFill>
        <p:spPr bwMode="auto">
          <a:xfrm>
            <a:off x="1619672" y="404664"/>
            <a:ext cx="6042213" cy="3754812"/>
          </a:xfrm>
          <a:prstGeom prst="rect">
            <a:avLst/>
          </a:prstGeom>
          <a:ln w="88900" cap="sq" cmpd="thickThin">
            <a:solidFill>
              <a:schemeClr val="accent1"/>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Двойная стрелка влево/вправо 1"/>
          <p:cNvSpPr/>
          <p:nvPr/>
        </p:nvSpPr>
        <p:spPr>
          <a:xfrm>
            <a:off x="1619672" y="4159476"/>
            <a:ext cx="6186229" cy="243787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t>1980 нче ел. Севастопол</a:t>
            </a:r>
            <a:r>
              <a:rPr lang="ru-RU" dirty="0" smtClean="0"/>
              <a:t>ь</a:t>
            </a:r>
            <a:r>
              <a:rPr lang="tt-RU" dirty="0" smtClean="0"/>
              <a:t>. Ветераннар белән очрашу. </a:t>
            </a:r>
          </a:p>
          <a:p>
            <a:pPr algn="ctr"/>
            <a:r>
              <a:rPr lang="tt-RU" dirty="0" smtClean="0"/>
              <a:t>(уңнан беренче  Рәшит Вәлиев)</a:t>
            </a:r>
            <a:endParaRPr lang="ru-RU" dirty="0"/>
          </a:p>
        </p:txBody>
      </p:sp>
    </p:spTree>
    <p:extLst>
      <p:ext uri="{BB962C8B-B14F-4D97-AF65-F5344CB8AC3E}">
        <p14:creationId xmlns:p14="http://schemas.microsoft.com/office/powerpoint/2010/main" val="155343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Лэлэ\Documents\ScanTo\Создать папку\Фотография (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92" y="620688"/>
            <a:ext cx="4247381" cy="6023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7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Лэлэ\Documents\ScanTo\Создать папку\Фотография.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026" r="2582"/>
          <a:stretch/>
        </p:blipFill>
        <p:spPr bwMode="auto">
          <a:xfrm rot="10800000">
            <a:off x="107504" y="155507"/>
            <a:ext cx="4440383" cy="626896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Лэлэ\Documents\ScanTo\Создать папку\Фотография (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026" r="2342"/>
          <a:stretch/>
        </p:blipFill>
        <p:spPr bwMode="auto">
          <a:xfrm rot="10800000">
            <a:off x="4474275" y="188641"/>
            <a:ext cx="4578142" cy="626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23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barn(inVertical)">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arn(inVertical)">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Лэлэ\Documents\ScanTo\Создать папку\Фотография (7).jpg"/>
          <p:cNvPicPr>
            <a:picLocks noChangeAspect="1" noChangeArrowheads="1"/>
          </p:cNvPicPr>
          <p:nvPr/>
        </p:nvPicPr>
        <p:blipFill rotWithShape="1">
          <a:blip r:embed="rId2">
            <a:extLst>
              <a:ext uri="{28A0092B-C50C-407E-A947-70E740481C1C}">
                <a14:useLocalDpi xmlns:a14="http://schemas.microsoft.com/office/drawing/2010/main" val="0"/>
              </a:ext>
            </a:extLst>
          </a:blip>
          <a:srcRect l="20321" t="73930" r="14314"/>
          <a:stretch/>
        </p:blipFill>
        <p:spPr bwMode="auto">
          <a:xfrm>
            <a:off x="1511029" y="2348880"/>
            <a:ext cx="6237788" cy="352839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
        <p:nvSpPr>
          <p:cNvPr id="2" name="Блок-схема: знак завершения 1"/>
          <p:cNvSpPr/>
          <p:nvPr/>
        </p:nvSpPr>
        <p:spPr>
          <a:xfrm>
            <a:off x="1403647" y="266398"/>
            <a:ext cx="6345169" cy="1584176"/>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tt-RU" dirty="0" smtClean="0">
                <a:solidFill>
                  <a:srgbClr val="FF0000"/>
                </a:solidFill>
              </a:rPr>
              <a:t>Севастопол</a:t>
            </a:r>
            <a:r>
              <a:rPr lang="ru-RU" dirty="0" smtClean="0">
                <a:solidFill>
                  <a:srgbClr val="FF0000"/>
                </a:solidFill>
              </a:rPr>
              <a:t>ь</a:t>
            </a:r>
            <a:r>
              <a:rPr lang="tt-RU" dirty="0" smtClean="0">
                <a:solidFill>
                  <a:srgbClr val="FF0000"/>
                </a:solidFill>
              </a:rPr>
              <a:t>. “</a:t>
            </a:r>
            <a:r>
              <a:rPr lang="ru-RU" dirty="0" smtClean="0">
                <a:solidFill>
                  <a:srgbClr val="FF0000"/>
                </a:solidFill>
              </a:rPr>
              <a:t>Царь-пушка» </a:t>
            </a:r>
            <a:r>
              <a:rPr lang="ru-RU" dirty="0" err="1" smtClean="0">
                <a:solidFill>
                  <a:srgbClr val="FF0000"/>
                </a:solidFill>
              </a:rPr>
              <a:t>янында</a:t>
            </a:r>
            <a:r>
              <a:rPr lang="ru-RU" dirty="0" smtClean="0">
                <a:solidFill>
                  <a:srgbClr val="FF0000"/>
                </a:solidFill>
              </a:rPr>
              <a:t> </a:t>
            </a:r>
            <a:r>
              <a:rPr lang="ru-RU" dirty="0" err="1" smtClean="0">
                <a:solidFill>
                  <a:srgbClr val="FF0000"/>
                </a:solidFill>
              </a:rPr>
              <a:t>очрашу</a:t>
            </a:r>
            <a:r>
              <a:rPr lang="ru-RU" dirty="0" smtClean="0">
                <a:solidFill>
                  <a:srgbClr val="FF0000"/>
                </a:solidFill>
              </a:rPr>
              <a:t>.</a:t>
            </a:r>
          </a:p>
          <a:p>
            <a:pPr algn="ctr"/>
            <a:r>
              <a:rPr lang="tt-RU" dirty="0" smtClean="0">
                <a:solidFill>
                  <a:srgbClr val="FF0000"/>
                </a:solidFill>
              </a:rPr>
              <a:t>1980 нче ел.</a:t>
            </a:r>
            <a:endParaRPr lang="ru-RU" dirty="0">
              <a:solidFill>
                <a:srgbClr val="FF0000"/>
              </a:solidFill>
            </a:endParaRPr>
          </a:p>
        </p:txBody>
      </p:sp>
    </p:spTree>
    <p:extLst>
      <p:ext uri="{BB962C8B-B14F-4D97-AF65-F5344CB8AC3E}">
        <p14:creationId xmlns:p14="http://schemas.microsoft.com/office/powerpoint/2010/main" val="76144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barn(inVertical)">
                                      <p:cBhvr>
                                        <p:cTn id="12"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Лэлэ\Documents\ScanTo\Создать папку\Фотография.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769166"/>
            <a:ext cx="3744119" cy="5310189"/>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Лэлэ\Documents\ScanTo\Создать папку\Фотография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548680"/>
            <a:ext cx="4247678" cy="6024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17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7170"/>
                                        </p:tgtEl>
                                        <p:attrNameLst>
                                          <p:attrName>ppt_w</p:attrName>
                                        </p:attrNameLst>
                                      </p:cBhvr>
                                      <p:tavLst>
                                        <p:tav tm="0">
                                          <p:val>
                                            <p:strVal val="ppt_w"/>
                                          </p:val>
                                        </p:tav>
                                        <p:tav tm="100000">
                                          <p:val>
                                            <p:fltVal val="0"/>
                                          </p:val>
                                        </p:tav>
                                      </p:tavLst>
                                    </p:anim>
                                    <p:anim calcmode="lin" valueType="num">
                                      <p:cBhvr>
                                        <p:cTn id="7" dur="500"/>
                                        <p:tgtEl>
                                          <p:spTgt spid="7170"/>
                                        </p:tgtEl>
                                        <p:attrNameLst>
                                          <p:attrName>ppt_h</p:attrName>
                                        </p:attrNameLst>
                                      </p:cBhvr>
                                      <p:tavLst>
                                        <p:tav tm="0">
                                          <p:val>
                                            <p:strVal val="ppt_h"/>
                                          </p:val>
                                        </p:tav>
                                        <p:tav tm="100000">
                                          <p:val>
                                            <p:fltVal val="0"/>
                                          </p:val>
                                        </p:tav>
                                      </p:tavLst>
                                    </p:anim>
                                    <p:animEffect transition="out" filter="fade">
                                      <p:cBhvr>
                                        <p:cTn id="8" dur="500"/>
                                        <p:tgtEl>
                                          <p:spTgt spid="7170"/>
                                        </p:tgtEl>
                                      </p:cBhvr>
                                    </p:animEffect>
                                    <p:set>
                                      <p:cBhvr>
                                        <p:cTn id="9" dur="1" fill="hold">
                                          <p:stCondLst>
                                            <p:cond delay="499"/>
                                          </p:stCondLst>
                                        </p:cTn>
                                        <p:tgtEl>
                                          <p:spTgt spid="71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Лэлэ\Documents\ScanTo\Создать папку\Фотография (15).jpg"/>
          <p:cNvPicPr>
            <a:picLocks noChangeAspect="1" noChangeArrowheads="1"/>
          </p:cNvPicPr>
          <p:nvPr/>
        </p:nvPicPr>
        <p:blipFill rotWithShape="1">
          <a:blip r:embed="rId2">
            <a:extLst>
              <a:ext uri="{28A0092B-C50C-407E-A947-70E740481C1C}">
                <a14:useLocalDpi xmlns:a14="http://schemas.microsoft.com/office/drawing/2010/main" val="0"/>
              </a:ext>
            </a:extLst>
          </a:blip>
          <a:srcRect l="25829" t="41771" r="20778" b="6570"/>
          <a:stretch/>
        </p:blipFill>
        <p:spPr bwMode="auto">
          <a:xfrm>
            <a:off x="4788024" y="377190"/>
            <a:ext cx="3998259" cy="5486400"/>
          </a:xfrm>
          <a:prstGeom prst="rect">
            <a:avLst/>
          </a:prstGeom>
          <a:ln w="88900" cap="sq" cmpd="thickThin">
            <a:solidFill>
              <a:schemeClr val="tx2">
                <a:lumMod val="60000"/>
                <a:lumOff val="4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Двойная волна 1"/>
          <p:cNvSpPr/>
          <p:nvPr/>
        </p:nvSpPr>
        <p:spPr>
          <a:xfrm>
            <a:off x="572726" y="1916832"/>
            <a:ext cx="3744416" cy="2499702"/>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solidFill>
                  <a:schemeClr val="bg1"/>
                </a:solidFill>
              </a:rPr>
              <a:t>Чистай шәһәрендә, геройлар аллеясында,  чәчәкләр кую</a:t>
            </a:r>
            <a:endParaRPr lang="ru-RU" dirty="0">
              <a:solidFill>
                <a:schemeClr val="bg1"/>
              </a:solidFill>
            </a:endParaRPr>
          </a:p>
        </p:txBody>
      </p:sp>
    </p:spTree>
    <p:extLst>
      <p:ext uri="{BB962C8B-B14F-4D97-AF65-F5344CB8AC3E}">
        <p14:creationId xmlns:p14="http://schemas.microsoft.com/office/powerpoint/2010/main" val="184674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wipe(down)">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Лэлэ\Documents\ScanTo\Создать папку\Фотография (16).jpg"/>
          <p:cNvPicPr>
            <a:picLocks noChangeAspect="1" noChangeArrowheads="1"/>
          </p:cNvPicPr>
          <p:nvPr/>
        </p:nvPicPr>
        <p:blipFill rotWithShape="1">
          <a:blip r:embed="rId2">
            <a:extLst>
              <a:ext uri="{28A0092B-C50C-407E-A947-70E740481C1C}">
                <a14:useLocalDpi xmlns:a14="http://schemas.microsoft.com/office/drawing/2010/main" val="0"/>
              </a:ext>
            </a:extLst>
          </a:blip>
          <a:srcRect l="29940" t="75819" r="28085" b="240"/>
          <a:stretch/>
        </p:blipFill>
        <p:spPr bwMode="auto">
          <a:xfrm>
            <a:off x="698456" y="404664"/>
            <a:ext cx="3738768" cy="30243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Овал 1"/>
          <p:cNvSpPr/>
          <p:nvPr/>
        </p:nvSpPr>
        <p:spPr>
          <a:xfrm>
            <a:off x="3419872" y="3573016"/>
            <a:ext cx="5256584" cy="28803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t-RU" sz="1400" b="1" dirty="0" smtClean="0">
                <a:solidFill>
                  <a:srgbClr val="00B050"/>
                </a:solidFill>
              </a:rPr>
              <a:t>Бүгенгесе көндә Яүширмә авылында </a:t>
            </a:r>
            <a:r>
              <a:rPr lang="tt-RU" sz="1400" b="1" smtClean="0">
                <a:solidFill>
                  <a:srgbClr val="00B050"/>
                </a:solidFill>
              </a:rPr>
              <a:t>геройның килене- </a:t>
            </a:r>
            <a:r>
              <a:rPr lang="tt-RU" sz="1400" b="1" dirty="0" smtClean="0">
                <a:solidFill>
                  <a:srgbClr val="00B050"/>
                </a:solidFill>
              </a:rPr>
              <a:t>Ясирә </a:t>
            </a:r>
            <a:r>
              <a:rPr lang="tt-RU" sz="1400" b="1" smtClean="0">
                <a:solidFill>
                  <a:srgbClr val="00B050"/>
                </a:solidFill>
              </a:rPr>
              <a:t>Нургали кызы-  </a:t>
            </a:r>
            <a:r>
              <a:rPr lang="tt-RU" sz="1400" b="1" dirty="0" smtClean="0">
                <a:solidFill>
                  <a:srgbClr val="00B050"/>
                </a:solidFill>
              </a:rPr>
              <a:t>исән-сау гына гомер кичерә. Тормыш иптәше Рәшит абый белән каенатасы каберлегенә барып,туфрак алып кайтучы, геройның полкташлары белән һәрдаим хәбәрләшеп, хатлар язып торучы апа ихтирамга лаек. Ачык йөзле, аралашучан апага, бик күп мәг</a:t>
            </a:r>
            <a:r>
              <a:rPr lang="ru-RU" sz="1400" b="1" dirty="0" smtClean="0">
                <a:solidFill>
                  <a:srgbClr val="00B050"/>
                </a:solidFill>
              </a:rPr>
              <a:t>ъ</a:t>
            </a:r>
            <a:r>
              <a:rPr lang="tt-RU" sz="1400" b="1" dirty="0" smtClean="0">
                <a:solidFill>
                  <a:srgbClr val="00B050"/>
                </a:solidFill>
              </a:rPr>
              <a:t>лүматларны  истәлеккә саклаганы, теләп ярдәм иткәне өчен бик зур рәхмәт әйтәсе килә.</a:t>
            </a:r>
            <a:endParaRPr lang="ru-RU" sz="1400" b="1" dirty="0">
              <a:solidFill>
                <a:srgbClr val="00B050"/>
              </a:solidFill>
            </a:endParaRPr>
          </a:p>
        </p:txBody>
      </p:sp>
    </p:spTree>
    <p:extLst>
      <p:ext uri="{BB962C8B-B14F-4D97-AF65-F5344CB8AC3E}">
        <p14:creationId xmlns:p14="http://schemas.microsoft.com/office/powerpoint/2010/main" val="304723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circle(in)">
                                      <p:cBhvr>
                                        <p:cTn id="7" dur="20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Лэлэ\Documents\ScanTo\Создать папку\Фотография (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61" t="43205"/>
          <a:stretch/>
        </p:blipFill>
        <p:spPr bwMode="auto">
          <a:xfrm>
            <a:off x="1547664" y="764704"/>
            <a:ext cx="6214610" cy="5190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56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Лэлэ\Documents\ScanTo\Создать папку\Фотография (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955" t="3700" r="17905" b="14759"/>
          <a:stretch/>
        </p:blipFill>
        <p:spPr bwMode="auto">
          <a:xfrm>
            <a:off x="5305219" y="116632"/>
            <a:ext cx="3338646" cy="6528605"/>
          </a:xfrm>
          <a:prstGeom prst="rect">
            <a:avLst/>
          </a:prstGeom>
          <a:noFill/>
          <a:extLst>
            <a:ext uri="{909E8E84-426E-40DD-AFC4-6F175D3DCCD1}">
              <a14:hiddenFill xmlns:a14="http://schemas.microsoft.com/office/drawing/2010/main">
                <a:solidFill>
                  <a:srgbClr val="FFFFFF"/>
                </a:solidFill>
              </a14:hiddenFill>
            </a:ext>
          </a:extLst>
        </p:spPr>
      </p:pic>
      <p:sp>
        <p:nvSpPr>
          <p:cNvPr id="2" name="Пятно 2 1"/>
          <p:cNvSpPr/>
          <p:nvPr/>
        </p:nvSpPr>
        <p:spPr>
          <a:xfrm>
            <a:off x="179512" y="692696"/>
            <a:ext cx="4968552" cy="5760640"/>
          </a:xfrm>
          <a:prstGeom prst="irregularSeal2">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tt-RU" dirty="0" smtClean="0"/>
              <a:t>Оныгы Зиганшина Руфинә Әнәс кызының  бабасы турында язылган истәлекле язмасы.</a:t>
            </a:r>
          </a:p>
          <a:p>
            <a:pPr algn="ctr"/>
            <a:r>
              <a:rPr lang="ru-RU" dirty="0" smtClean="0"/>
              <a:t> </a:t>
            </a:r>
          </a:p>
          <a:p>
            <a:pPr algn="ctr"/>
            <a:r>
              <a:rPr lang="ru-RU" sz="1600" dirty="0" smtClean="0"/>
              <a:t> («</a:t>
            </a:r>
            <a:r>
              <a:rPr lang="ru-RU" sz="1600" dirty="0" err="1" smtClean="0"/>
              <a:t>Чистай</a:t>
            </a:r>
            <a:r>
              <a:rPr lang="ru-RU" sz="1600" dirty="0" smtClean="0"/>
              <a:t> </a:t>
            </a:r>
            <a:r>
              <a:rPr lang="ru-RU" sz="1600" dirty="0" err="1" smtClean="0"/>
              <a:t>хәбәрләре</a:t>
            </a:r>
            <a:r>
              <a:rPr lang="ru-RU" sz="1600" dirty="0" smtClean="0"/>
              <a:t>» </a:t>
            </a:r>
            <a:r>
              <a:rPr lang="ru-RU" sz="1600" dirty="0" err="1" smtClean="0"/>
              <a:t>газетасы</a:t>
            </a:r>
            <a:r>
              <a:rPr lang="ru-RU" sz="1600" dirty="0" smtClean="0"/>
              <a:t> №</a:t>
            </a:r>
            <a:r>
              <a:rPr lang="ru-RU" sz="1600" dirty="0"/>
              <a:t>74 </a:t>
            </a:r>
            <a:r>
              <a:rPr lang="ru-RU" sz="1600" dirty="0" smtClean="0"/>
              <a:t>сан.</a:t>
            </a:r>
          </a:p>
          <a:p>
            <a:pPr algn="ctr"/>
            <a:r>
              <a:rPr lang="ru-RU" sz="1600" dirty="0" smtClean="0"/>
              <a:t>21 июнь</a:t>
            </a:r>
            <a:r>
              <a:rPr lang="tt-RU" sz="1600" dirty="0" smtClean="0"/>
              <a:t>, 2005 ел)</a:t>
            </a:r>
            <a:endParaRPr lang="ru-RU" sz="1600" dirty="0"/>
          </a:p>
        </p:txBody>
      </p:sp>
    </p:spTree>
    <p:extLst>
      <p:ext uri="{BB962C8B-B14F-4D97-AF65-F5344CB8AC3E}">
        <p14:creationId xmlns:p14="http://schemas.microsoft.com/office/powerpoint/2010/main" val="11232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circle(in)">
                                      <p:cBhvr>
                                        <p:cTn id="7" dur="20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Лэлэ\Documents\ScanTo\Создать папку\Фотография.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85" t="6739" r="3538" b="11720"/>
          <a:stretch/>
        </p:blipFill>
        <p:spPr bwMode="auto">
          <a:xfrm>
            <a:off x="453100" y="410017"/>
            <a:ext cx="1886652" cy="23069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459" name="Picture 3" descr="C:\Users\Лэлэ\Documents\ScanTo\Создать папку\Фотография (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902" t="9439" r="2582" b="19655"/>
          <a:stretch/>
        </p:blipFill>
        <p:spPr bwMode="auto">
          <a:xfrm>
            <a:off x="2840994" y="410017"/>
            <a:ext cx="1723784" cy="23426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460" name="Picture 4" descr="C:\Users\Лэлэ\Documents\ScanTo\Создать папку\Фотография (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530" t="17712" r="32032" b="6318"/>
          <a:stretch/>
        </p:blipFill>
        <p:spPr bwMode="auto">
          <a:xfrm rot="10800000">
            <a:off x="7668344" y="395660"/>
            <a:ext cx="1296144" cy="23356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461" name="Picture 5" descr="C:\Users\Лэлэ\Documents\ScanTo\Создать папку\Фотография (4).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842" t="55987" r="46398" b="8175"/>
          <a:stretch/>
        </p:blipFill>
        <p:spPr bwMode="auto">
          <a:xfrm rot="10800000">
            <a:off x="5508103" y="401428"/>
            <a:ext cx="1538000" cy="23512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077072"/>
            <a:ext cx="8223356"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33 </a:t>
            </a:r>
            <a:r>
              <a:rPr lang="ru-RU" dirty="0" err="1" smtClean="0"/>
              <a:t>нче</a:t>
            </a:r>
            <a:r>
              <a:rPr lang="ru-RU" dirty="0" smtClean="0"/>
              <a:t> гвардия </a:t>
            </a:r>
            <a:r>
              <a:rPr lang="ru-RU" dirty="0" err="1" smtClean="0"/>
              <a:t>дивизиясенең</a:t>
            </a:r>
            <a:r>
              <a:rPr lang="ru-RU" dirty="0" smtClean="0"/>
              <a:t> </a:t>
            </a:r>
            <a:r>
              <a:rPr lang="ru-RU" dirty="0" err="1" smtClean="0"/>
              <a:t>сугышчан</a:t>
            </a:r>
            <a:r>
              <a:rPr lang="ru-RU" dirty="0" smtClean="0"/>
              <a:t> </a:t>
            </a:r>
            <a:r>
              <a:rPr lang="ru-RU" dirty="0" err="1" smtClean="0"/>
              <a:t>юлларын</a:t>
            </a:r>
            <a:r>
              <a:rPr lang="ru-RU" dirty="0" smtClean="0"/>
              <a:t> </a:t>
            </a:r>
            <a:r>
              <a:rPr lang="ru-RU" dirty="0" err="1" smtClean="0"/>
              <a:t>тәсфирлаган</a:t>
            </a:r>
            <a:r>
              <a:rPr lang="ru-RU" dirty="0" smtClean="0"/>
              <a:t> </a:t>
            </a:r>
            <a:r>
              <a:rPr lang="ru-RU" dirty="0" err="1" smtClean="0"/>
              <a:t>китап</a:t>
            </a:r>
            <a:r>
              <a:rPr lang="ru-RU" dirty="0" smtClean="0"/>
              <a:t>. </a:t>
            </a:r>
            <a:r>
              <a:rPr lang="ru-RU" dirty="0" err="1" smtClean="0"/>
              <a:t>Китап</a:t>
            </a:r>
            <a:r>
              <a:rPr lang="ru-RU" dirty="0" smtClean="0"/>
              <a:t> Севастополь</a:t>
            </a:r>
            <a:r>
              <a:rPr lang="tt-RU" dirty="0" smtClean="0"/>
              <a:t>дә 1981 нче елда бастырылган. Авторлары гвардия подполковнигы  И.Л.Сигарев, гвардия өлкән сер</a:t>
            </a:r>
            <a:r>
              <a:rPr lang="ru-RU" dirty="0" err="1" smtClean="0"/>
              <a:t>жанты</a:t>
            </a:r>
            <a:r>
              <a:rPr lang="ru-RU" dirty="0" smtClean="0"/>
              <a:t> </a:t>
            </a:r>
            <a:r>
              <a:rPr lang="tt-RU" dirty="0" smtClean="0"/>
              <a:t> С.И.Садымов. Героебыз турында  да истәлекләр бар. Китап улы Рәшит абыйга бүләк ителгән.</a:t>
            </a:r>
            <a:endParaRPr lang="ru-RU" dirty="0"/>
          </a:p>
        </p:txBody>
      </p:sp>
    </p:spTree>
    <p:extLst>
      <p:ext uri="{BB962C8B-B14F-4D97-AF65-F5344CB8AC3E}">
        <p14:creationId xmlns:p14="http://schemas.microsoft.com/office/powerpoint/2010/main" val="394905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459"/>
                                        </p:tgtEl>
                                        <p:attrNameLst>
                                          <p:attrName>style.visibility</p:attrName>
                                        </p:attrNameLst>
                                      </p:cBhvr>
                                      <p:to>
                                        <p:strVal val="visible"/>
                                      </p:to>
                                    </p:set>
                                    <p:anim calcmode="lin" valueType="num">
                                      <p:cBhvr additive="base">
                                        <p:cTn id="13" dur="500" fill="hold"/>
                                        <p:tgtEl>
                                          <p:spTgt spid="19459"/>
                                        </p:tgtEl>
                                        <p:attrNameLst>
                                          <p:attrName>ppt_x</p:attrName>
                                        </p:attrNameLst>
                                      </p:cBhvr>
                                      <p:tavLst>
                                        <p:tav tm="0">
                                          <p:val>
                                            <p:strVal val="#ppt_x"/>
                                          </p:val>
                                        </p:tav>
                                        <p:tav tm="100000">
                                          <p:val>
                                            <p:strVal val="#ppt_x"/>
                                          </p:val>
                                        </p:tav>
                                      </p:tavLst>
                                    </p:anim>
                                    <p:anim calcmode="lin" valueType="num">
                                      <p:cBhvr additive="base">
                                        <p:cTn id="14" dur="500" fill="hold"/>
                                        <p:tgtEl>
                                          <p:spTgt spid="1945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461"/>
                                        </p:tgtEl>
                                        <p:attrNameLst>
                                          <p:attrName>style.visibility</p:attrName>
                                        </p:attrNameLst>
                                      </p:cBhvr>
                                      <p:to>
                                        <p:strVal val="visible"/>
                                      </p:to>
                                    </p:set>
                                    <p:anim calcmode="lin" valueType="num">
                                      <p:cBhvr additive="base">
                                        <p:cTn id="19" dur="500" fill="hold"/>
                                        <p:tgtEl>
                                          <p:spTgt spid="19461"/>
                                        </p:tgtEl>
                                        <p:attrNameLst>
                                          <p:attrName>ppt_x</p:attrName>
                                        </p:attrNameLst>
                                      </p:cBhvr>
                                      <p:tavLst>
                                        <p:tav tm="0">
                                          <p:val>
                                            <p:strVal val="#ppt_x"/>
                                          </p:val>
                                        </p:tav>
                                        <p:tav tm="100000">
                                          <p:val>
                                            <p:strVal val="#ppt_x"/>
                                          </p:val>
                                        </p:tav>
                                      </p:tavLst>
                                    </p:anim>
                                    <p:anim calcmode="lin" valueType="num">
                                      <p:cBhvr additive="base">
                                        <p:cTn id="20" dur="500" fill="hold"/>
                                        <p:tgtEl>
                                          <p:spTgt spid="1946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460"/>
                                        </p:tgtEl>
                                        <p:attrNameLst>
                                          <p:attrName>style.visibility</p:attrName>
                                        </p:attrNameLst>
                                      </p:cBhvr>
                                      <p:to>
                                        <p:strVal val="visible"/>
                                      </p:to>
                                    </p:set>
                                    <p:anim calcmode="lin" valueType="num">
                                      <p:cBhvr additive="base">
                                        <p:cTn id="25" dur="500" fill="hold"/>
                                        <p:tgtEl>
                                          <p:spTgt spid="19460"/>
                                        </p:tgtEl>
                                        <p:attrNameLst>
                                          <p:attrName>ppt_x</p:attrName>
                                        </p:attrNameLst>
                                      </p:cBhvr>
                                      <p:tavLst>
                                        <p:tav tm="0">
                                          <p:val>
                                            <p:strVal val="#ppt_x"/>
                                          </p:val>
                                        </p:tav>
                                        <p:tav tm="100000">
                                          <p:val>
                                            <p:strVal val="#ppt_x"/>
                                          </p:val>
                                        </p:tav>
                                      </p:tavLst>
                                    </p:anim>
                                    <p:anim calcmode="lin" valueType="num">
                                      <p:cBhvr additive="base">
                                        <p:cTn id="26" dur="500" fill="hold"/>
                                        <p:tgtEl>
                                          <p:spTgt spid="194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Лэлэ\Documents\ScanTo\Создать папку\Фотография (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954" t="26732" r="8807" b="17712"/>
          <a:stretch/>
        </p:blipFill>
        <p:spPr bwMode="auto">
          <a:xfrm>
            <a:off x="395536" y="277808"/>
            <a:ext cx="3739151" cy="3456384"/>
          </a:xfrm>
          <a:prstGeom prst="rect">
            <a:avLst/>
          </a:prstGeom>
          <a:noFill/>
          <a:extLst>
            <a:ext uri="{909E8E84-426E-40DD-AFC4-6F175D3DCCD1}">
              <a14:hiddenFill xmlns:a14="http://schemas.microsoft.com/office/drawing/2010/main">
                <a:solidFill>
                  <a:srgbClr val="FFFFFF"/>
                </a:solidFill>
              </a14:hiddenFill>
            </a:ext>
          </a:extLst>
        </p:spPr>
      </p:pic>
      <p:pic>
        <p:nvPicPr>
          <p:cNvPr id="20483" name="Picture 3" descr="C:\Users\Лэлэ\Documents\ScanTo\Создать папку\Фотография (1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335" t="29699" r="25805" b="19317"/>
          <a:stretch/>
        </p:blipFill>
        <p:spPr bwMode="auto">
          <a:xfrm rot="10800000">
            <a:off x="5652120" y="260649"/>
            <a:ext cx="1738929" cy="2933835"/>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C:\Users\Лэлэ\Documents\ScanTo\Создать папку\Фотография (1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391" t="17713" b="16278"/>
          <a:stretch/>
        </p:blipFill>
        <p:spPr bwMode="auto">
          <a:xfrm rot="5400000">
            <a:off x="5149921" y="3025073"/>
            <a:ext cx="3038613" cy="376240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1521" y="4149080"/>
            <a:ext cx="3739150" cy="224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t>Зәки Әхмәтҗанов 1969 нчы елда “Утлар-сулар аша” исемле китабын бастырып чыгара. “Егерме өч елдан соң” очеркында Габделәхәт Вәлиевның үлемсез батырлыгы турында язылган.</a:t>
            </a:r>
          </a:p>
          <a:p>
            <a:pPr algn="ctr"/>
            <a:r>
              <a:rPr lang="tt-RU" dirty="0" smtClean="0"/>
              <a:t>(57-70 битләр)</a:t>
            </a:r>
            <a:endParaRPr lang="ru-RU" dirty="0"/>
          </a:p>
        </p:txBody>
      </p:sp>
    </p:spTree>
    <p:extLst>
      <p:ext uri="{BB962C8B-B14F-4D97-AF65-F5344CB8AC3E}">
        <p14:creationId xmlns:p14="http://schemas.microsoft.com/office/powerpoint/2010/main" val="181598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wipe(down)">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circle(in)">
                                      <p:cBhvr>
                                        <p:cTn id="12" dur="2000"/>
                                        <p:tgtEl>
                                          <p:spTgt spid="2048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484"/>
                                        </p:tgtEl>
                                        <p:attrNameLst>
                                          <p:attrName>style.visibility</p:attrName>
                                        </p:attrNameLst>
                                      </p:cBhvr>
                                      <p:to>
                                        <p:strVal val="visible"/>
                                      </p:to>
                                    </p:set>
                                    <p:animEffect transition="in" filter="circle(in)">
                                      <p:cBhvr>
                                        <p:cTn id="17" dur="2000"/>
                                        <p:tgtEl>
                                          <p:spTgt spid="2048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Лэлэ\Documents\ScanTo\Создать папку\Фотография (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743" t="13155" r="16708" b="3038"/>
          <a:stretch/>
        </p:blipFill>
        <p:spPr bwMode="auto">
          <a:xfrm>
            <a:off x="1043608" y="999854"/>
            <a:ext cx="3024337" cy="4954940"/>
          </a:xfrm>
          <a:prstGeom prst="rect">
            <a:avLst/>
          </a:prstGeom>
          <a:noFill/>
          <a:extLst>
            <a:ext uri="{909E8E84-426E-40DD-AFC4-6F175D3DCCD1}">
              <a14:hiddenFill xmlns:a14="http://schemas.microsoft.com/office/drawing/2010/main">
                <a:solidFill>
                  <a:srgbClr val="FFFFFF"/>
                </a:solidFill>
              </a14:hiddenFill>
            </a:ext>
          </a:extLst>
        </p:spPr>
      </p:pic>
      <p:sp>
        <p:nvSpPr>
          <p:cNvPr id="2" name="Волна 1"/>
          <p:cNvSpPr/>
          <p:nvPr/>
        </p:nvSpPr>
        <p:spPr>
          <a:xfrm>
            <a:off x="4788024" y="2276872"/>
            <a:ext cx="3888432" cy="2736304"/>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t>“Казан утлары” </a:t>
            </a:r>
            <a:r>
              <a:rPr lang="ru-RU" dirty="0" smtClean="0"/>
              <a:t>ж</a:t>
            </a:r>
            <a:r>
              <a:rPr lang="tt-RU" dirty="0" smtClean="0"/>
              <a:t>урналының 10 нчы санында Г.Вәлиев турында  бастырылган документал</a:t>
            </a:r>
            <a:r>
              <a:rPr lang="ru-RU" dirty="0" smtClean="0"/>
              <a:t>ь </a:t>
            </a:r>
            <a:r>
              <a:rPr lang="tt-RU" dirty="0" smtClean="0"/>
              <a:t>повест</a:t>
            </a:r>
            <a:r>
              <a:rPr lang="ru-RU" dirty="0" smtClean="0"/>
              <a:t>ь. </a:t>
            </a:r>
          </a:p>
          <a:p>
            <a:pPr algn="ctr"/>
            <a:r>
              <a:rPr lang="ru-RU" dirty="0" err="1" smtClean="0"/>
              <a:t>Ш.Рәкыйпов</a:t>
            </a:r>
            <a:r>
              <a:rPr lang="ru-RU" dirty="0" smtClean="0"/>
              <a:t> «</a:t>
            </a:r>
            <a:r>
              <a:rPr lang="ru-RU" dirty="0" err="1" smtClean="0"/>
              <a:t>Сөенчегә</a:t>
            </a:r>
            <a:r>
              <a:rPr lang="ru-RU" dirty="0" smtClean="0"/>
              <a:t> алтын </a:t>
            </a:r>
            <a:r>
              <a:rPr lang="ru-RU" dirty="0" err="1" smtClean="0"/>
              <a:t>сәгать</a:t>
            </a:r>
            <a:r>
              <a:rPr lang="tt-RU" dirty="0" smtClean="0"/>
              <a:t>”</a:t>
            </a:r>
            <a:endParaRPr lang="ru-RU" dirty="0"/>
          </a:p>
        </p:txBody>
      </p:sp>
    </p:spTree>
    <p:extLst>
      <p:ext uri="{BB962C8B-B14F-4D97-AF65-F5344CB8AC3E}">
        <p14:creationId xmlns:p14="http://schemas.microsoft.com/office/powerpoint/2010/main" val="179683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arn(inVertical)">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Лэлэ\Documents\ScanTo\Создать папку\Фотография (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814" t="28517" r="14314"/>
          <a:stretch/>
        </p:blipFill>
        <p:spPr bwMode="auto">
          <a:xfrm>
            <a:off x="755576" y="260648"/>
            <a:ext cx="2122724" cy="3036513"/>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descr="C:\Users\Лэлэ\Documents\ScanTo\Создать папку\Фотография (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350" t="19064" r="26046" b="12395"/>
          <a:stretch/>
        </p:blipFill>
        <p:spPr bwMode="auto">
          <a:xfrm rot="10800000">
            <a:off x="4281682" y="370964"/>
            <a:ext cx="1723621" cy="2553979"/>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C:\Users\Лэлэ\Documents\ScanTo\Создать папку\Фотография (10).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377" t="18895" r="23173" b="53418"/>
          <a:stretch/>
        </p:blipFill>
        <p:spPr bwMode="auto">
          <a:xfrm>
            <a:off x="6444208" y="425335"/>
            <a:ext cx="1567666" cy="122261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с одним вырезанным скругленным углом 1"/>
          <p:cNvSpPr/>
          <p:nvPr/>
        </p:nvSpPr>
        <p:spPr>
          <a:xfrm>
            <a:off x="5516815" y="3687217"/>
            <a:ext cx="3168352" cy="2675006"/>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t>На</a:t>
            </a:r>
            <a:r>
              <a:rPr lang="ru-RU" dirty="0" smtClean="0"/>
              <a:t> память от бывшего фронтового друга твоего отца. Для нас он жив всегда!</a:t>
            </a:r>
          </a:p>
          <a:p>
            <a:pPr algn="ctr"/>
            <a:r>
              <a:rPr lang="ru-RU" dirty="0" smtClean="0"/>
              <a:t>Полещук И.С.</a:t>
            </a:r>
          </a:p>
          <a:p>
            <a:pPr algn="ctr"/>
            <a:r>
              <a:rPr lang="ru-RU" dirty="0" err="1" smtClean="0"/>
              <a:t>Г.Севастополь</a:t>
            </a:r>
            <a:r>
              <a:rPr lang="ru-RU" dirty="0" smtClean="0"/>
              <a:t> .</a:t>
            </a:r>
          </a:p>
          <a:p>
            <a:pPr algn="ctr"/>
            <a:r>
              <a:rPr lang="ru-RU" dirty="0" smtClean="0"/>
              <a:t>19.10.1972г.</a:t>
            </a:r>
            <a:endParaRPr lang="ru-RU" dirty="0"/>
          </a:p>
        </p:txBody>
      </p:sp>
      <p:pic>
        <p:nvPicPr>
          <p:cNvPr id="22533" name="Picture 5" descr="C:\Users\Лэлэ\Documents\ScanTo\Создать папку\Фотография.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842" t="9610" b="2266"/>
          <a:stretch/>
        </p:blipFill>
        <p:spPr bwMode="auto">
          <a:xfrm rot="5400000">
            <a:off x="1396110" y="3257099"/>
            <a:ext cx="2964381" cy="3813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80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2531"/>
                                        </p:tgtEl>
                                        <p:attrNameLst>
                                          <p:attrName>style.visibility</p:attrName>
                                        </p:attrNameLst>
                                      </p:cBhvr>
                                      <p:to>
                                        <p:strVal val="visible"/>
                                      </p:to>
                                    </p:set>
                                    <p:anim calcmode="lin" valueType="num">
                                      <p:cBhvr additive="base">
                                        <p:cTn id="14" dur="500" fill="hold"/>
                                        <p:tgtEl>
                                          <p:spTgt spid="22531"/>
                                        </p:tgtEl>
                                        <p:attrNameLst>
                                          <p:attrName>ppt_x</p:attrName>
                                        </p:attrNameLst>
                                      </p:cBhvr>
                                      <p:tavLst>
                                        <p:tav tm="0">
                                          <p:val>
                                            <p:strVal val="#ppt_x"/>
                                          </p:val>
                                        </p:tav>
                                        <p:tav tm="100000">
                                          <p:val>
                                            <p:strVal val="#ppt_x"/>
                                          </p:val>
                                        </p:tav>
                                      </p:tavLst>
                                    </p:anim>
                                    <p:anim calcmode="lin" valueType="num">
                                      <p:cBhvr additive="base">
                                        <p:cTn id="15"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2532"/>
                                        </p:tgtEl>
                                        <p:attrNameLst>
                                          <p:attrName>style.visibility</p:attrName>
                                        </p:attrNameLst>
                                      </p:cBhvr>
                                      <p:to>
                                        <p:strVal val="visible"/>
                                      </p:to>
                                    </p:set>
                                    <p:anim calcmode="lin" valueType="num">
                                      <p:cBhvr additive="base">
                                        <p:cTn id="20" dur="500" fill="hold"/>
                                        <p:tgtEl>
                                          <p:spTgt spid="22532"/>
                                        </p:tgtEl>
                                        <p:attrNameLst>
                                          <p:attrName>ppt_x</p:attrName>
                                        </p:attrNameLst>
                                      </p:cBhvr>
                                      <p:tavLst>
                                        <p:tav tm="0">
                                          <p:val>
                                            <p:strVal val="#ppt_x"/>
                                          </p:val>
                                        </p:tav>
                                        <p:tav tm="100000">
                                          <p:val>
                                            <p:strVal val="#ppt_x"/>
                                          </p:val>
                                        </p:tav>
                                      </p:tavLst>
                                    </p:anim>
                                    <p:anim calcmode="lin" valueType="num">
                                      <p:cBhvr additive="base">
                                        <p:cTn id="21" dur="500" fill="hold"/>
                                        <p:tgtEl>
                                          <p:spTgt spid="2253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2533"/>
                                        </p:tgtEl>
                                        <p:attrNameLst>
                                          <p:attrName>style.visibility</p:attrName>
                                        </p:attrNameLst>
                                      </p:cBhvr>
                                      <p:to>
                                        <p:strVal val="visible"/>
                                      </p:to>
                                    </p:set>
                                    <p:animEffect transition="in" filter="fade">
                                      <p:cBhvr>
                                        <p:cTn id="26" dur="1000"/>
                                        <p:tgtEl>
                                          <p:spTgt spid="22533"/>
                                        </p:tgtEl>
                                      </p:cBhvr>
                                    </p:animEffect>
                                    <p:anim calcmode="lin" valueType="num">
                                      <p:cBhvr>
                                        <p:cTn id="27" dur="1000" fill="hold"/>
                                        <p:tgtEl>
                                          <p:spTgt spid="22533"/>
                                        </p:tgtEl>
                                        <p:attrNameLst>
                                          <p:attrName>ppt_x</p:attrName>
                                        </p:attrNameLst>
                                      </p:cBhvr>
                                      <p:tavLst>
                                        <p:tav tm="0">
                                          <p:val>
                                            <p:strVal val="#ppt_x"/>
                                          </p:val>
                                        </p:tav>
                                        <p:tav tm="100000">
                                          <p:val>
                                            <p:strVal val="#ppt_x"/>
                                          </p:val>
                                        </p:tav>
                                      </p:tavLst>
                                    </p:anim>
                                    <p:anim calcmode="lin" valueType="num">
                                      <p:cBhvr>
                                        <p:cTn id="28" dur="1000" fill="hold"/>
                                        <p:tgtEl>
                                          <p:spTgt spid="2253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Лэлэ\Documents\ScanTo\Создать папку\Фотография.jpg"/>
          <p:cNvPicPr>
            <a:picLocks noChangeAspect="1" noChangeArrowheads="1"/>
          </p:cNvPicPr>
          <p:nvPr/>
        </p:nvPicPr>
        <p:blipFill rotWithShape="1">
          <a:blip r:embed="rId2">
            <a:extLst>
              <a:ext uri="{28A0092B-C50C-407E-A947-70E740481C1C}">
                <a14:useLocalDpi xmlns:a14="http://schemas.microsoft.com/office/drawing/2010/main" val="0"/>
              </a:ext>
            </a:extLst>
          </a:blip>
          <a:srcRect l="25828" t="41517" r="17905"/>
          <a:stretch/>
        </p:blipFill>
        <p:spPr bwMode="auto">
          <a:xfrm>
            <a:off x="345282" y="404664"/>
            <a:ext cx="4213412" cy="621114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Лэлэ\Documents\ScanTo\Создать папку\Фотография (18).jpg"/>
          <p:cNvPicPr>
            <a:picLocks noChangeAspect="1" noChangeArrowheads="1"/>
          </p:cNvPicPr>
          <p:nvPr/>
        </p:nvPicPr>
        <p:blipFill rotWithShape="1">
          <a:blip r:embed="rId3">
            <a:extLst>
              <a:ext uri="{28A0092B-C50C-407E-A947-70E740481C1C}">
                <a14:useLocalDpi xmlns:a14="http://schemas.microsoft.com/office/drawing/2010/main" val="0"/>
              </a:ext>
            </a:extLst>
          </a:blip>
          <a:srcRect l="7870" t="60763" r="9046"/>
          <a:stretch/>
        </p:blipFill>
        <p:spPr bwMode="auto">
          <a:xfrm rot="5400000">
            <a:off x="3730254" y="1416634"/>
            <a:ext cx="6221505" cy="416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26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ipe(down)">
                                      <p:cBhvr>
                                        <p:cTn id="7" dur="5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wipe(down)">
                                      <p:cBhvr>
                                        <p:cTn id="12"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Лэлэ\Documents\ScanTo\Создать папку\Фотография (19).jpg"/>
          <p:cNvPicPr>
            <a:picLocks noChangeAspect="1" noChangeArrowheads="1"/>
          </p:cNvPicPr>
          <p:nvPr/>
        </p:nvPicPr>
        <p:blipFill rotWithShape="1">
          <a:blip r:embed="rId2">
            <a:extLst>
              <a:ext uri="{28A0092B-C50C-407E-A947-70E740481C1C}">
                <a14:useLocalDpi xmlns:a14="http://schemas.microsoft.com/office/drawing/2010/main" val="0"/>
              </a:ext>
            </a:extLst>
          </a:blip>
          <a:srcRect l="27743" t="41348" r="14074"/>
          <a:stretch/>
        </p:blipFill>
        <p:spPr bwMode="auto">
          <a:xfrm rot="10800000">
            <a:off x="395536" y="260648"/>
            <a:ext cx="4356847" cy="622907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Лэлэ\Documents\ScanTo\Создать папку\Фотография (20).jpg"/>
          <p:cNvPicPr>
            <a:picLocks noChangeAspect="1" noChangeArrowheads="1"/>
          </p:cNvPicPr>
          <p:nvPr/>
        </p:nvPicPr>
        <p:blipFill rotWithShape="1">
          <a:blip r:embed="rId3">
            <a:extLst>
              <a:ext uri="{28A0092B-C50C-407E-A947-70E740481C1C}">
                <a14:useLocalDpi xmlns:a14="http://schemas.microsoft.com/office/drawing/2010/main" val="0"/>
              </a:ext>
            </a:extLst>
          </a:blip>
          <a:srcRect l="20800" t="42023" r="24849"/>
          <a:stretch/>
        </p:blipFill>
        <p:spPr bwMode="auto">
          <a:xfrm>
            <a:off x="4932040" y="260647"/>
            <a:ext cx="4069976" cy="6157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70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fade">
                                      <p:cBhvr>
                                        <p:cTn id="12"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Лэлэ\Documents\ScanTo\Создать папку\Фотография (21).jpg"/>
          <p:cNvPicPr>
            <a:picLocks noChangeAspect="1" noChangeArrowheads="1"/>
          </p:cNvPicPr>
          <p:nvPr/>
        </p:nvPicPr>
        <p:blipFill rotWithShape="1">
          <a:blip r:embed="rId2">
            <a:extLst>
              <a:ext uri="{28A0092B-C50C-407E-A947-70E740481C1C}">
                <a14:useLocalDpi xmlns:a14="http://schemas.microsoft.com/office/drawing/2010/main" val="0"/>
              </a:ext>
            </a:extLst>
          </a:blip>
          <a:srcRect l="23194" t="41686" r="21976"/>
          <a:stretch/>
        </p:blipFill>
        <p:spPr bwMode="auto">
          <a:xfrm>
            <a:off x="251560" y="404664"/>
            <a:ext cx="4105835" cy="619321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894302" y="404664"/>
            <a:ext cx="3816424" cy="619321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tt-RU" dirty="0" smtClean="0">
                <a:solidFill>
                  <a:srgbClr val="C00000"/>
                </a:solidFill>
              </a:rPr>
              <a:t>Советлар Союзы Герое Габделәхәт Вәлиевның туган авылында яшәүче хатынына язган хатлары. Хатлар гарәп телендә язылган. Улы Рәшит, килене Ясирә аларны татар теленә тәрҗемә иттергәннәр, хатларның төп нөхсәсе туган нигезендә саклана. </a:t>
            </a:r>
            <a:endParaRPr lang="ru-RU" dirty="0">
              <a:solidFill>
                <a:srgbClr val="C00000"/>
              </a:solidFill>
            </a:endParaRPr>
          </a:p>
        </p:txBody>
      </p:sp>
    </p:spTree>
    <p:extLst>
      <p:ext uri="{BB962C8B-B14F-4D97-AF65-F5344CB8AC3E}">
        <p14:creationId xmlns:p14="http://schemas.microsoft.com/office/powerpoint/2010/main" val="221748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Лэлэ\Documents\ScanTo\Создать папку\Фотография (14).jpg"/>
          <p:cNvPicPr>
            <a:picLocks noChangeAspect="1" noChangeArrowheads="1"/>
          </p:cNvPicPr>
          <p:nvPr/>
        </p:nvPicPr>
        <p:blipFill rotWithShape="1">
          <a:blip r:embed="rId2">
            <a:extLst>
              <a:ext uri="{28A0092B-C50C-407E-A947-70E740481C1C}">
                <a14:useLocalDpi xmlns:a14="http://schemas.microsoft.com/office/drawing/2010/main" val="0"/>
              </a:ext>
            </a:extLst>
          </a:blip>
          <a:srcRect l="42131" t="70051" r="36029" b="-588"/>
          <a:stretch/>
        </p:blipFill>
        <p:spPr bwMode="auto">
          <a:xfrm>
            <a:off x="495460" y="764704"/>
            <a:ext cx="2830990" cy="4412678"/>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3212976"/>
            <a:ext cx="4302573" cy="2951008"/>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Lst>
        </p:spPr>
      </p:pic>
      <p:sp>
        <p:nvSpPr>
          <p:cNvPr id="2" name="Овал 1"/>
          <p:cNvSpPr/>
          <p:nvPr/>
        </p:nvSpPr>
        <p:spPr>
          <a:xfrm>
            <a:off x="3851919" y="260648"/>
            <a:ext cx="4932363" cy="252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solidFill>
                  <a:srgbClr val="FFC000"/>
                </a:solidFill>
              </a:rPr>
              <a:t>Тормыш иптәше- Фәрдана , улы- Рәшит, килене- Ясирә.</a:t>
            </a:r>
            <a:endParaRPr lang="ru-RU" dirty="0">
              <a:solidFill>
                <a:srgbClr val="FFC000"/>
              </a:solidFill>
            </a:endParaRPr>
          </a:p>
        </p:txBody>
      </p:sp>
    </p:spTree>
    <p:extLst>
      <p:ext uri="{BB962C8B-B14F-4D97-AF65-F5344CB8AC3E}">
        <p14:creationId xmlns:p14="http://schemas.microsoft.com/office/powerpoint/2010/main" val="334051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heel(1)">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animEffect transition="in" filter="wheel(1)">
                                      <p:cBhvr>
                                        <p:cTn id="17"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Лэлэ\Documents\ScanTo\Создать папку\Фотография.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804445"/>
            <a:ext cx="3744119" cy="53101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Лэлэ\Documents\ScanTo\Создать папку\Фотография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7134" y="804445"/>
            <a:ext cx="3678302" cy="521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9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circle(in)">
                                      <p:cBhvr>
                                        <p:cTn id="12"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Лэлэ\Documents\ScanTo\Создать папку\Фотография (12).jpg"/>
          <p:cNvPicPr>
            <a:picLocks noChangeAspect="1" noChangeArrowheads="1"/>
          </p:cNvPicPr>
          <p:nvPr/>
        </p:nvPicPr>
        <p:blipFill rotWithShape="1">
          <a:blip r:embed="rId2">
            <a:extLst>
              <a:ext uri="{28A0092B-C50C-407E-A947-70E740481C1C}">
                <a14:useLocalDpi xmlns:a14="http://schemas.microsoft.com/office/drawing/2010/main" val="0"/>
              </a:ext>
            </a:extLst>
          </a:blip>
          <a:srcRect l="11941" t="63463" r="7131"/>
          <a:stretch/>
        </p:blipFill>
        <p:spPr bwMode="auto">
          <a:xfrm>
            <a:off x="1475656" y="260648"/>
            <a:ext cx="6264696" cy="3880317"/>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Волна 1"/>
          <p:cNvSpPr/>
          <p:nvPr/>
        </p:nvSpPr>
        <p:spPr>
          <a:xfrm>
            <a:off x="1475656" y="4293096"/>
            <a:ext cx="6264696" cy="2088232"/>
          </a:xfrm>
          <a:prstGeom prst="wave">
            <a:avLst>
              <a:gd name="adj1" fmla="val 12500"/>
              <a:gd name="adj2" fmla="val -728"/>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t-RU" dirty="0" smtClean="0">
                <a:solidFill>
                  <a:srgbClr val="0070C0"/>
                </a:solidFill>
              </a:rPr>
              <a:t>Герой шәһәр Севастопольне азат иткәндә 241 кешегә Советлар Союзы Герое исеме бирелә. </a:t>
            </a:r>
            <a:r>
              <a:rPr lang="tt-RU" smtClean="0">
                <a:solidFill>
                  <a:srgbClr val="0070C0"/>
                </a:solidFill>
              </a:rPr>
              <a:t>Геройның улы- </a:t>
            </a:r>
            <a:r>
              <a:rPr lang="tt-RU" dirty="0" smtClean="0">
                <a:solidFill>
                  <a:srgbClr val="0070C0"/>
                </a:solidFill>
              </a:rPr>
              <a:t>Рәшит әтисенең фамилиясе янында.</a:t>
            </a:r>
            <a:endParaRPr lang="ru-RU" dirty="0">
              <a:solidFill>
                <a:srgbClr val="0070C0"/>
              </a:solidFill>
            </a:endParaRPr>
          </a:p>
        </p:txBody>
      </p:sp>
    </p:spTree>
    <p:extLst>
      <p:ext uri="{BB962C8B-B14F-4D97-AF65-F5344CB8AC3E}">
        <p14:creationId xmlns:p14="http://schemas.microsoft.com/office/powerpoint/2010/main" val="121451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p:cTn id="7" dur="500" fill="hold"/>
                                        <p:tgtEl>
                                          <p:spTgt spid="7171"/>
                                        </p:tgtEl>
                                        <p:attrNameLst>
                                          <p:attrName>ppt_w</p:attrName>
                                        </p:attrNameLst>
                                      </p:cBhvr>
                                      <p:tavLst>
                                        <p:tav tm="0">
                                          <p:val>
                                            <p:fltVal val="0"/>
                                          </p:val>
                                        </p:tav>
                                        <p:tav tm="100000">
                                          <p:val>
                                            <p:strVal val="#ppt_w"/>
                                          </p:val>
                                        </p:tav>
                                      </p:tavLst>
                                    </p:anim>
                                    <p:anim calcmode="lin" valueType="num">
                                      <p:cBhvr>
                                        <p:cTn id="8" dur="500" fill="hold"/>
                                        <p:tgtEl>
                                          <p:spTgt spid="7171"/>
                                        </p:tgtEl>
                                        <p:attrNameLst>
                                          <p:attrName>ppt_h</p:attrName>
                                        </p:attrNameLst>
                                      </p:cBhvr>
                                      <p:tavLst>
                                        <p:tav tm="0">
                                          <p:val>
                                            <p:fltVal val="0"/>
                                          </p:val>
                                        </p:tav>
                                        <p:tav tm="100000">
                                          <p:val>
                                            <p:strVal val="#ppt_h"/>
                                          </p:val>
                                        </p:tav>
                                      </p:tavLst>
                                    </p:anim>
                                    <p:animEffect transition="in" filter="fade">
                                      <p:cBhvr>
                                        <p:cTn id="9" dur="500"/>
                                        <p:tgtEl>
                                          <p:spTgt spid="717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Лэлэ\Documents\ScanTo\Создать папку\Фотография (6).jpg"/>
          <p:cNvPicPr>
            <a:picLocks noChangeAspect="1" noChangeArrowheads="1"/>
          </p:cNvPicPr>
          <p:nvPr/>
        </p:nvPicPr>
        <p:blipFill rotWithShape="1">
          <a:blip r:embed="rId2">
            <a:extLst>
              <a:ext uri="{28A0092B-C50C-407E-A947-70E740481C1C}">
                <a14:useLocalDpi xmlns:a14="http://schemas.microsoft.com/office/drawing/2010/main" val="0"/>
              </a:ext>
            </a:extLst>
          </a:blip>
          <a:srcRect l="8257" t="63718" r="6802"/>
          <a:stretch/>
        </p:blipFill>
        <p:spPr bwMode="auto">
          <a:xfrm>
            <a:off x="1478227" y="548680"/>
            <a:ext cx="6406998" cy="3881465"/>
          </a:xfrm>
          <a:prstGeom prst="rect">
            <a:avLst/>
          </a:prstGeom>
          <a:solidFill>
            <a:srgbClr val="FFFFFF">
              <a:shade val="85000"/>
            </a:srgbClr>
          </a:solidFill>
          <a:ln w="88900" cap="sq">
            <a:solidFill>
              <a:schemeClr val="accent4">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Двойная волна 1"/>
          <p:cNvSpPr/>
          <p:nvPr/>
        </p:nvSpPr>
        <p:spPr>
          <a:xfrm>
            <a:off x="1189338" y="4869160"/>
            <a:ext cx="6984776" cy="1769308"/>
          </a:xfrm>
          <a:prstGeom prst="doubleWav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t-RU" dirty="0" smtClean="0">
                <a:solidFill>
                  <a:schemeClr val="accent6">
                    <a:lumMod val="50000"/>
                  </a:schemeClr>
                </a:solidFill>
              </a:rPr>
              <a:t>1975 нче ел. Севастопол</a:t>
            </a:r>
            <a:r>
              <a:rPr lang="ru-RU" dirty="0" smtClean="0">
                <a:solidFill>
                  <a:schemeClr val="accent6">
                    <a:lumMod val="50000"/>
                  </a:schemeClr>
                </a:solidFill>
              </a:rPr>
              <a:t>ь</a:t>
            </a:r>
            <a:r>
              <a:rPr lang="tt-RU" dirty="0" smtClean="0">
                <a:solidFill>
                  <a:schemeClr val="accent6">
                    <a:lumMod val="50000"/>
                  </a:schemeClr>
                </a:solidFill>
              </a:rPr>
              <a:t>. Габделәхәт Вәлиев кабереннән туфрак алу.</a:t>
            </a:r>
            <a:endParaRPr lang="ru-RU" dirty="0">
              <a:solidFill>
                <a:schemeClr val="accent6">
                  <a:lumMod val="50000"/>
                </a:schemeClr>
              </a:solidFill>
            </a:endParaRPr>
          </a:p>
        </p:txBody>
      </p:sp>
    </p:spTree>
    <p:extLst>
      <p:ext uri="{BB962C8B-B14F-4D97-AF65-F5344CB8AC3E}">
        <p14:creationId xmlns:p14="http://schemas.microsoft.com/office/powerpoint/2010/main" val="258364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TotalTime>
  <Words>382</Words>
  <Application>Microsoft Office PowerPoint</Application>
  <PresentationFormat>Экран (4:3)</PresentationFormat>
  <Paragraphs>30</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Лэлэ</dc:creator>
  <cp:lastModifiedBy>User</cp:lastModifiedBy>
  <cp:revision>129</cp:revision>
  <dcterms:created xsi:type="dcterms:W3CDTF">2014-05-05T10:15:28Z</dcterms:created>
  <dcterms:modified xsi:type="dcterms:W3CDTF">2015-04-16T09:25:43Z</dcterms:modified>
</cp:coreProperties>
</file>